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2" r:id="rId5"/>
    <p:sldId id="261" r:id="rId6"/>
    <p:sldId id="259" r:id="rId7"/>
    <p:sldId id="268" r:id="rId8"/>
    <p:sldId id="264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D31"/>
    <a:srgbClr val="99FF66"/>
    <a:srgbClr val="66FF66"/>
    <a:srgbClr val="6666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35" d="100"/>
          <a:sy n="35" d="100"/>
        </p:scale>
        <p:origin x="2100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42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7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89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8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05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19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1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09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15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2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0919-1101-4E25-8971-A1E1526C5B77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FD47-F139-46A4-88DA-8F4E3AF3B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71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RkKznJoZA" TargetMode="Externa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 /><Relationship Id="rId3" Type="http://schemas.openxmlformats.org/officeDocument/2006/relationships/slide" Target="slide6.xml" /><Relationship Id="rId7" Type="http://schemas.openxmlformats.org/officeDocument/2006/relationships/image" Target="../media/image5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Relationship Id="rId9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5360"/>
            <a:ext cx="12192000" cy="9204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2072640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3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2089"/>
            <a:ext cx="4525108" cy="98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0" y="1130496"/>
            <a:ext cx="452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Black" panose="020B0A04020102020204" pitchFamily="34" charset="0"/>
              </a:rPr>
              <a:t>IRACIONALNOST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4585" y="-249085"/>
            <a:ext cx="7033848" cy="5514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7010400" y="0"/>
            <a:ext cx="48533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Konstanta </a:t>
            </a:r>
            <a:r>
              <a:rPr lang="el-GR" sz="3200" dirty="0"/>
              <a:t>π </a:t>
            </a:r>
            <a:r>
              <a:rPr lang="hr-HR" sz="3200" dirty="0"/>
              <a:t>je iracionalan broj koji se ne može definirati omjerom dva cijela broja. To je 1761. godine dokazao Johann Heinrich Lambert. Dokazi izvedeni u 20. stoljeću vrlo često zahtijevaju znanje integralnog računa i visoke matematike općenito.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2159896"/>
            <a:ext cx="6705600" cy="47427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34462" y="2115234"/>
            <a:ext cx="54395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Johann Heinrich Lambert, njemački fizičar, matematičar i astronom francuskog podrijetla. Svojim matematičkim istraživanjima obuhvatio je algebru, sfernu trigonometriju i perspektivu. Prvi je dokazao da je broj </a:t>
            </a:r>
            <a:r>
              <a:rPr lang="el-GR" sz="2800" dirty="0"/>
              <a:t>π </a:t>
            </a:r>
            <a:r>
              <a:rPr lang="hr-HR" sz="2800" dirty="0"/>
              <a:t>iracionalan broj i prvi se sustavno služio hiperboličkim funkcijama. Posebno je značajno njegovo djelo o teoriji paralelnih pravaca.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98" y="5016758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14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27 0.00347 L 3.12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41 -0.02477 L 0 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3504"/>
            <a:ext cx="3511296" cy="1005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0" y="921758"/>
            <a:ext cx="37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 Black" panose="020B0A04020102020204" pitchFamily="34" charset="0"/>
              </a:rPr>
              <a:t>100 ZNAMENKI BROJA PI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971" y="0"/>
            <a:ext cx="7438029" cy="4180594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376" y="1609344"/>
            <a:ext cx="4980002" cy="2788801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13020474">
            <a:off x="1606444" y="3935958"/>
            <a:ext cx="2153551" cy="9243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8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61603" y="415498"/>
            <a:ext cx="5541264" cy="1627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-50707" y="813815"/>
            <a:ext cx="523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Arial Black" panose="020B0A04020102020204" pitchFamily="34" charset="0"/>
              </a:rPr>
              <a:t> DAN BROJA PI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8145" y="2531779"/>
            <a:ext cx="3629891" cy="15794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6400801" y="1094233"/>
            <a:ext cx="6733310" cy="50153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48145" y="2770909"/>
            <a:ext cx="362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Arial Black" panose="020B0A04020102020204" pitchFamily="34" charset="0"/>
              </a:rPr>
              <a:t>14. ožujka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7891" y="1385455"/>
            <a:ext cx="5320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Black" panose="020B0A04020102020204" pitchFamily="34" charset="0"/>
              </a:rPr>
              <a:t>Dan broja Pi se slavi 14.3. zato što se u Americi datumi pišu mjesec/dan/godina, što bi u ovom slučaju bilo 3/14 a to su znamenke broja Pi</a:t>
            </a:r>
          </a:p>
        </p:txBody>
      </p:sp>
    </p:spTree>
    <p:extLst>
      <p:ext uri="{BB962C8B-B14F-4D97-AF65-F5344CB8AC3E}">
        <p14:creationId xmlns:p14="http://schemas.microsoft.com/office/powerpoint/2010/main" val="38774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3 0.01064 L -2.70833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-1.48148E-6 L 5.91974E-17 -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964" y="387927"/>
            <a:ext cx="2355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 Black" panose="020B0A04020102020204" pitchFamily="34" charset="0"/>
              </a:rPr>
              <a:t>IZVORI</a:t>
            </a:r>
            <a:endParaRPr lang="hr-H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90255"/>
            <a:ext cx="10723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WIKIPEDIJA</a:t>
            </a:r>
          </a:p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MATEMATIKA 7</a:t>
            </a:r>
          </a:p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ASAP SCIENCE-YOUTUBE</a:t>
            </a:r>
          </a:p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EDUTORIJ</a:t>
            </a:r>
          </a:p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MOZAIK</a:t>
            </a:r>
          </a:p>
          <a:p>
            <a:endParaRPr lang="hr-H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ENA JOVIĆ 7.A</a:t>
            </a:r>
          </a:p>
          <a:p>
            <a:endParaRPr lang="hr-H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26707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hlinkClick r:id="rId2" action="ppaction://hlinksldjump"/>
          </p:cNvPr>
          <p:cNvSpPr/>
          <p:nvPr/>
        </p:nvSpPr>
        <p:spPr>
          <a:xfrm>
            <a:off x="433172" y="2423190"/>
            <a:ext cx="2489200" cy="3539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={\frac {O}{2r}}}</a:t>
            </a:r>
          </a:p>
        </p:txBody>
      </p:sp>
      <p:pic>
        <p:nvPicPr>
          <p:cNvPr id="27" name="Picture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88" y="2423190"/>
            <a:ext cx="2499577" cy="3569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599" y="2423190"/>
            <a:ext cx="2499577" cy="3554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720" y="2438400"/>
            <a:ext cx="2499577" cy="35542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1734" y="2726267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latin typeface="Arial Black" panose="020B0A04020102020204" pitchFamily="34" charset="0"/>
              </a:rPr>
              <a:t>     DEFINICIJA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76288" y="2726267"/>
            <a:ext cx="24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latin typeface="Arial Black" panose="020B0A04020102020204" pitchFamily="34" charset="0"/>
              </a:rPr>
              <a:t>       OSNOVE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97599" y="2726267"/>
            <a:ext cx="24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latin typeface="Arial Black" panose="020B0A04020102020204" pitchFamily="34" charset="0"/>
              </a:rPr>
              <a:t>      PRIMJENA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0720" y="2726267"/>
            <a:ext cx="24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latin typeface="Arial Black" panose="020B0A04020102020204" pitchFamily="34" charset="0"/>
              </a:rPr>
              <a:t>IRACIONALNOST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3318933"/>
            <a:ext cx="206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/>
              <a:t>Broj </a:t>
            </a:r>
            <a:r>
              <a:rPr lang="el-GR" b="1" dirty="0"/>
              <a:t>π </a:t>
            </a:r>
            <a:r>
              <a:rPr lang="hr-HR" b="1" dirty="0"/>
              <a:t>se definira kao omjer opsega i promjera kružnice</a:t>
            </a:r>
          </a:p>
          <a:p>
            <a:endParaRPr lang="hr-HR" dirty="0"/>
          </a:p>
        </p:txBody>
      </p:sp>
      <p:pic>
        <p:nvPicPr>
          <p:cNvPr id="36" name="Picture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244106" y="3398676"/>
            <a:ext cx="2631759" cy="1495057"/>
          </a:xfrm>
          <a:prstGeom prst="rect">
            <a:avLst/>
          </a:prstGeom>
        </p:spPr>
      </p:pic>
      <p:pic>
        <p:nvPicPr>
          <p:cNvPr id="37" name="Picture 3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781" y="3497988"/>
            <a:ext cx="2153820" cy="1395745"/>
          </a:xfrm>
          <a:prstGeom prst="rect">
            <a:avLst/>
          </a:prstGeom>
        </p:spPr>
      </p:pic>
      <p:pic>
        <p:nvPicPr>
          <p:cNvPr id="38" name="Picture 3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5645" y="3095599"/>
            <a:ext cx="1869726" cy="24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3896"/>
            <a:ext cx="4268455" cy="769441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AR JULIAN" panose="02000000000000000000" pitchFamily="2" charset="0"/>
              </a:rPr>
              <a:t>    Što je pi?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8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3896"/>
            <a:ext cx="4268455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AR JULIAN" panose="02000000000000000000" pitchFamily="2" charset="0"/>
              </a:rPr>
              <a:t>    </a:t>
            </a:r>
            <a:r>
              <a:rPr lang="hr-HR" sz="4400" b="1" dirty="0">
                <a:solidFill>
                  <a:schemeClr val="bg1"/>
                </a:solidFill>
                <a:latin typeface="AR JULIAN" panose="02000000000000000000" pitchFamily="2" charset="0"/>
              </a:rPr>
              <a:t>Što je pi?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8455" y="-154745"/>
            <a:ext cx="8026708" cy="71745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44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66849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3896"/>
            <a:ext cx="4268455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bg1"/>
                </a:solidFill>
                <a:latin typeface="AR JULIAN" panose="02000000000000000000" pitchFamily="2" charset="0"/>
              </a:rPr>
              <a:t>    Što je pi?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988424" y="2743199"/>
            <a:ext cx="5109882" cy="33886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239435" y="2940424"/>
            <a:ext cx="4554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 JULIAN" panose="02000000000000000000" pitchFamily="2" charset="0"/>
              </a:rPr>
              <a:t>Pi ili </a:t>
            </a:r>
            <a:r>
              <a:rPr lang="el-GR" sz="2400" dirty="0">
                <a:solidFill>
                  <a:schemeClr val="bg1"/>
                </a:solidFill>
              </a:rPr>
              <a:t>π </a:t>
            </a:r>
            <a:r>
              <a:rPr lang="hr-HR" sz="2400" dirty="0">
                <a:solidFill>
                  <a:schemeClr val="bg1"/>
                </a:solidFill>
                <a:latin typeface="AR JULIAN" panose="02000000000000000000" pitchFamily="2" charset="0"/>
              </a:rPr>
              <a:t>je matematička konstanta, danas široko primjenjivana u matematici i fizici. Definira se kao odnos opsega i promjera kruga. Pi je također poznat i kao Arhimedova konstanta ili Ludolfov broj.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30" y="27431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14 -0.00069 L 4.07118E-17 -1.85185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866"/>
            <a:ext cx="2827866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491067" y="728133"/>
            <a:ext cx="211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OSNOVE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6266" y="2312495"/>
            <a:ext cx="4182533" cy="3200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338667" y="2573867"/>
            <a:ext cx="387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Pi se koristi za rješavanje problema koji uključuju duljine lukova ili drugih krivulja, površine krugova, sektora i drugih zakrivljenih površina te volumene mnogih čvrstih tijela.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4613" y="3291840"/>
                <a:ext cx="862774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13" y="3291840"/>
                <a:ext cx="862774" cy="274320"/>
              </a:xfrm>
              <a:prstGeom prst="rect">
                <a:avLst/>
              </a:prstGeom>
              <a:blipFill rotWithShape="0">
                <a:blip r:embed="rId2"/>
                <a:stretch>
                  <a:fillRect l="-6338" t="-4444" r="-2817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278" y="1354666"/>
            <a:ext cx="4029721" cy="30782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5333" y="1354666"/>
            <a:ext cx="1524000" cy="203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413706" y="4117872"/>
            <a:ext cx="1405467" cy="26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265333" y="13546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</a:t>
            </a:r>
            <a:r>
              <a:rPr lang="hr-HR" b="1" dirty="0"/>
              <a:t>kružnica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8266" y="4117872"/>
            <a:ext cx="25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dijametar/promjer</a:t>
            </a:r>
          </a:p>
        </p:txBody>
      </p:sp>
    </p:spTree>
    <p:extLst>
      <p:ext uri="{BB962C8B-B14F-4D97-AF65-F5344CB8AC3E}">
        <p14:creationId xmlns:p14="http://schemas.microsoft.com/office/powerpoint/2010/main" val="352272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620" y="-594360"/>
            <a:ext cx="13121640" cy="80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33900" y="838202"/>
            <a:ext cx="5905500" cy="8572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4533900" y="2229965"/>
            <a:ext cx="4457700" cy="6959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4514850" y="3608217"/>
            <a:ext cx="4648200" cy="894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4533900" y="5171656"/>
            <a:ext cx="4457700" cy="10957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4572000" y="2349462"/>
            <a:ext cx="400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hr-HR" sz="2800" dirty="0">
                <a:solidFill>
                  <a:schemeClr val="bg1"/>
                </a:solidFill>
              </a:rPr>
              <a:t>=𝜋𝑟  -</a:t>
            </a:r>
            <a:r>
              <a:rPr lang="hr-HR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Površina kruga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23900"/>
            <a:ext cx="3200400" cy="971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09550" y="933451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PRIMJENA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6750" y="3720825"/>
                <a:ext cx="5791200" cy="66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hr-H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hr-HR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-Duljina kružnog luka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720825"/>
                <a:ext cx="5791200" cy="669479"/>
              </a:xfrm>
              <a:prstGeom prst="rect">
                <a:avLst/>
              </a:prstGeom>
              <a:blipFill rotWithShape="0">
                <a:blip r:embed="rId2"/>
                <a:stretch>
                  <a:fillRect t="-2727"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48200" y="5171656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o=2r𝜋 ili o=d𝜋 -Opseg kruga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3900" y="845866"/>
                <a:ext cx="5905500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Pi</a:t>
                </a:r>
                <a:r>
                  <a:rPr lang="hr-HR" sz="32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hr-H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hr-H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−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Povr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ina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kru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nog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isje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ka</m:t>
                    </m:r>
                  </m:oMath>
                </a14:m>
                <a:endParaRPr lang="hr-H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845866"/>
                <a:ext cx="5905500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2683" b="-16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-2155180"/>
            <a:ext cx="9205784" cy="115267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400" y="-140823"/>
            <a:ext cx="10046043" cy="7498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362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833 L 0.86471 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9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33900" y="838202"/>
            <a:ext cx="5905500" cy="8572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4533900" y="2229965"/>
            <a:ext cx="4457700" cy="6959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4514850" y="3608217"/>
            <a:ext cx="4648200" cy="894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4533900" y="5171656"/>
            <a:ext cx="4457700" cy="10957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4572000" y="2349462"/>
            <a:ext cx="400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hr-HR" sz="2800" dirty="0">
                <a:solidFill>
                  <a:schemeClr val="bg1"/>
                </a:solidFill>
              </a:rPr>
              <a:t>=𝜋𝑟  -</a:t>
            </a:r>
            <a:r>
              <a:rPr lang="hr-HR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Površina kruga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723900"/>
            <a:ext cx="3200400" cy="971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09550" y="933451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PRIMJENA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6750" y="3720825"/>
                <a:ext cx="5791200" cy="66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hr-H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hr-H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hr-HR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-Duljina kružnog luka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720825"/>
                <a:ext cx="5791200" cy="669479"/>
              </a:xfrm>
              <a:prstGeom prst="rect">
                <a:avLst/>
              </a:prstGeom>
              <a:blipFill rotWithShape="0">
                <a:blip r:embed="rId3"/>
                <a:stretch>
                  <a:fillRect t="-2727"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48200" y="5171656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o=2r𝜋 ili o=d𝜋 -Opseg kruga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3900" y="845866"/>
                <a:ext cx="5905500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Pi</a:t>
                </a:r>
                <a:r>
                  <a:rPr lang="hr-HR" sz="32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hr-H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hr-H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−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Povr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ina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kru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nog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isje</m:t>
                    </m:r>
                    <m: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ka</m:t>
                    </m:r>
                  </m:oMath>
                </a14:m>
                <a:endParaRPr lang="hr-H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845866"/>
                <a:ext cx="5905500" cy="761875"/>
              </a:xfrm>
              <a:prstGeom prst="rect">
                <a:avLst/>
              </a:prstGeom>
              <a:blipFill rotWithShape="0">
                <a:blip r:embed="rId4"/>
                <a:stretch>
                  <a:fillRect l="-2683" b="-16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3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29 -0.00092 L -2.70833E-6 -2.59259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66 0.01319 L -2.08333E-6 -2.22222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53 -0.0074 L -1.66667E-6 -2.22222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96" y="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0.00555 L 4.58333E-6 2.59259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303</Words>
  <Application>Microsoft Office PowerPoint</Application>
  <PresentationFormat>Široki zaslon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Vedrana</dc:creator>
  <cp:lastModifiedBy>acimesajuhas@gmail.com</cp:lastModifiedBy>
  <cp:revision>34</cp:revision>
  <dcterms:created xsi:type="dcterms:W3CDTF">2023-05-30T09:43:30Z</dcterms:created>
  <dcterms:modified xsi:type="dcterms:W3CDTF">2023-05-31T10:45:31Z</dcterms:modified>
</cp:coreProperties>
</file>